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7" r:id="rId4"/>
    <p:sldId id="264" r:id="rId5"/>
    <p:sldId id="263" r:id="rId6"/>
    <p:sldId id="269" r:id="rId7"/>
    <p:sldId id="280" r:id="rId8"/>
    <p:sldId id="276" r:id="rId9"/>
    <p:sldId id="279" r:id="rId10"/>
    <p:sldId id="277" r:id="rId11"/>
    <p:sldId id="278" r:id="rId12"/>
    <p:sldId id="268" r:id="rId13"/>
    <p:sldId id="262"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393EE-F898-4EF5-95DB-BA7ED5903898}" v="2" dt="2025-01-13T08:30:01.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104" d="100"/>
          <a:sy n="104"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Dam" userId="feb47e2fdf7837c3" providerId="LiveId" clId="{B81890E7-149F-4669-8468-99979CF622F9}"/>
    <pc:docChg chg="custSel addSld delSld modSld">
      <pc:chgData name="Tina Dam" userId="feb47e2fdf7837c3" providerId="LiveId" clId="{B81890E7-149F-4669-8468-99979CF622F9}" dt="2025-01-10T16:48:53.255" v="596" actId="20577"/>
      <pc:docMkLst>
        <pc:docMk/>
      </pc:docMkLst>
      <pc:sldChg chg="modSp mod">
        <pc:chgData name="Tina Dam" userId="feb47e2fdf7837c3" providerId="LiveId" clId="{B81890E7-149F-4669-8468-99979CF622F9}" dt="2025-01-10T16:48:53.255" v="596" actId="20577"/>
        <pc:sldMkLst>
          <pc:docMk/>
          <pc:sldMk cId="2417624749" sldId="278"/>
        </pc:sldMkLst>
        <pc:spChg chg="mod">
          <ac:chgData name="Tina Dam" userId="feb47e2fdf7837c3" providerId="LiveId" clId="{B81890E7-149F-4669-8468-99979CF622F9}" dt="2025-01-10T16:48:53.255" v="596" actId="20577"/>
          <ac:spMkLst>
            <pc:docMk/>
            <pc:sldMk cId="2417624749" sldId="278"/>
            <ac:spMk id="3" creationId="{3F4EC055-3AA9-D33F-2B18-6AA69150AA5C}"/>
          </ac:spMkLst>
        </pc:spChg>
      </pc:sldChg>
      <pc:sldChg chg="modSp mod">
        <pc:chgData name="Tina Dam" userId="feb47e2fdf7837c3" providerId="LiveId" clId="{B81890E7-149F-4669-8468-99979CF622F9}" dt="2025-01-10T16:40:48.759" v="360" actId="20577"/>
        <pc:sldMkLst>
          <pc:docMk/>
          <pc:sldMk cId="1652811964" sldId="279"/>
        </pc:sldMkLst>
        <pc:spChg chg="mod">
          <ac:chgData name="Tina Dam" userId="feb47e2fdf7837c3" providerId="LiveId" clId="{B81890E7-149F-4669-8468-99979CF622F9}" dt="2025-01-10T16:40:48.759" v="360" actId="20577"/>
          <ac:spMkLst>
            <pc:docMk/>
            <pc:sldMk cId="1652811964" sldId="279"/>
            <ac:spMk id="3" creationId="{81F99355-97F6-2FF8-E063-A8E644F4AE20}"/>
          </ac:spMkLst>
        </pc:spChg>
      </pc:sldChg>
      <pc:sldChg chg="new del">
        <pc:chgData name="Tina Dam" userId="feb47e2fdf7837c3" providerId="LiveId" clId="{B81890E7-149F-4669-8468-99979CF622F9}" dt="2025-01-10T16:38:57.124" v="333" actId="47"/>
        <pc:sldMkLst>
          <pc:docMk/>
          <pc:sldMk cId="912521425" sldId="281"/>
        </pc:sldMkLst>
      </pc:sldChg>
    </pc:docChg>
  </pc:docChgLst>
  <pc:docChgLst>
    <pc:chgData name="Svensson Magnus MT-S" userId="256be1d5-071e-42bf-82c6-27f5c5ec5978" providerId="ADAL" clId="{64D393EE-F898-4EF5-95DB-BA7ED5903898}"/>
    <pc:docChg chg="delSld modSld">
      <pc:chgData name="Svensson Magnus MT-S" userId="256be1d5-071e-42bf-82c6-27f5c5ec5978" providerId="ADAL" clId="{64D393EE-F898-4EF5-95DB-BA7ED5903898}" dt="2025-01-13T08:39:45.591" v="1" actId="47"/>
      <pc:docMkLst>
        <pc:docMk/>
      </pc:docMkLst>
      <pc:sldChg chg="addSp">
        <pc:chgData name="Svensson Magnus MT-S" userId="256be1d5-071e-42bf-82c6-27f5c5ec5978" providerId="ADAL" clId="{64D393EE-F898-4EF5-95DB-BA7ED5903898}" dt="2025-01-13T08:29:53.575" v="0"/>
        <pc:sldMkLst>
          <pc:docMk/>
          <pc:sldMk cId="1316001220" sldId="256"/>
        </pc:sldMkLst>
        <pc:picChg chg="add">
          <ac:chgData name="Svensson Magnus MT-S" userId="256be1d5-071e-42bf-82c6-27f5c5ec5978" providerId="ADAL" clId="{64D393EE-F898-4EF5-95DB-BA7ED5903898}" dt="2025-01-13T08:29:53.575" v="0"/>
          <ac:picMkLst>
            <pc:docMk/>
            <pc:sldMk cId="1316001220" sldId="256"/>
            <ac:picMk id="1026" creationId="{1B30B2D4-9DFB-95B5-A35E-AE73492FD4D0}"/>
          </ac:picMkLst>
        </pc:picChg>
      </pc:sldChg>
      <pc:sldChg chg="del">
        <pc:chgData name="Svensson Magnus MT-S" userId="256be1d5-071e-42bf-82c6-27f5c5ec5978" providerId="ADAL" clId="{64D393EE-F898-4EF5-95DB-BA7ED5903898}" dt="2025-01-13T08:39:45.591" v="1" actId="47"/>
        <pc:sldMkLst>
          <pc:docMk/>
          <pc:sldMk cId="3718318590" sldId="2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37EF2B-28CE-0EC3-BE59-43F4B79DE83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9F68956-89D8-698B-3C33-1DDF50C1F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5EB4297-8EEC-1579-453A-C93784E041E2}"/>
              </a:ext>
            </a:extLst>
          </p:cNvPr>
          <p:cNvSpPr>
            <a:spLocks noGrp="1"/>
          </p:cNvSpPr>
          <p:nvPr>
            <p:ph type="dt" sz="half" idx="10"/>
          </p:nvPr>
        </p:nvSpPr>
        <p:spPr/>
        <p:txBody>
          <a:bodyPr/>
          <a:lstStyle/>
          <a:p>
            <a:fld id="{6EE6FC53-F011-4487-9111-563B8FB7AD29}" type="datetimeFigureOut">
              <a:rPr lang="sv-SE" smtClean="0"/>
              <a:t>2025-01-13</a:t>
            </a:fld>
            <a:endParaRPr lang="sv-SE"/>
          </a:p>
        </p:txBody>
      </p:sp>
      <p:sp>
        <p:nvSpPr>
          <p:cNvPr id="5" name="Platshållare för sidfot 4">
            <a:extLst>
              <a:ext uri="{FF2B5EF4-FFF2-40B4-BE49-F238E27FC236}">
                <a16:creationId xmlns:a16="http://schemas.microsoft.com/office/drawing/2014/main" id="{6BFDF6C0-EBE2-0953-F8C4-405D0A2FFF9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F720B29-90E0-4666-099B-80227E9C5636}"/>
              </a:ext>
            </a:extLst>
          </p:cNvPr>
          <p:cNvSpPr>
            <a:spLocks noGrp="1"/>
          </p:cNvSpPr>
          <p:nvPr>
            <p:ph type="sldNum" sz="quarter" idx="12"/>
          </p:nvPr>
        </p:nvSpPr>
        <p:spPr/>
        <p:txBody>
          <a:bodyPr/>
          <a:lstStyle/>
          <a:p>
            <a:fld id="{9213BC6A-416B-409D-9B47-07BA00DF04B1}" type="slidenum">
              <a:rPr lang="sv-SE" smtClean="0"/>
              <a:t>‹#›</a:t>
            </a:fld>
            <a:endParaRPr lang="sv-SE"/>
          </a:p>
        </p:txBody>
      </p:sp>
    </p:spTree>
    <p:extLst>
      <p:ext uri="{BB962C8B-B14F-4D97-AF65-F5344CB8AC3E}">
        <p14:creationId xmlns:p14="http://schemas.microsoft.com/office/powerpoint/2010/main" val="95879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508130-DE7F-18D4-25E5-B53E0B7E413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F783BFD-9DCA-1423-99C5-A5F707AFA67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2F6E404-1728-A6A3-18F1-F3485C66AD8B}"/>
              </a:ext>
            </a:extLst>
          </p:cNvPr>
          <p:cNvSpPr>
            <a:spLocks noGrp="1"/>
          </p:cNvSpPr>
          <p:nvPr>
            <p:ph type="dt" sz="half" idx="10"/>
          </p:nvPr>
        </p:nvSpPr>
        <p:spPr/>
        <p:txBody>
          <a:bodyPr/>
          <a:lstStyle/>
          <a:p>
            <a:fld id="{6EE6FC53-F011-4487-9111-563B8FB7AD29}" type="datetimeFigureOut">
              <a:rPr lang="sv-SE" smtClean="0"/>
              <a:t>2025-01-13</a:t>
            </a:fld>
            <a:endParaRPr lang="sv-SE"/>
          </a:p>
        </p:txBody>
      </p:sp>
      <p:sp>
        <p:nvSpPr>
          <p:cNvPr id="5" name="Platshållare för sidfot 4">
            <a:extLst>
              <a:ext uri="{FF2B5EF4-FFF2-40B4-BE49-F238E27FC236}">
                <a16:creationId xmlns:a16="http://schemas.microsoft.com/office/drawing/2014/main" id="{F0540070-F8DA-4EE9-B87F-2B46805DED6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971C408-0F43-5795-679A-6A94FE84BDB6}"/>
              </a:ext>
            </a:extLst>
          </p:cNvPr>
          <p:cNvSpPr>
            <a:spLocks noGrp="1"/>
          </p:cNvSpPr>
          <p:nvPr>
            <p:ph type="sldNum" sz="quarter" idx="12"/>
          </p:nvPr>
        </p:nvSpPr>
        <p:spPr/>
        <p:txBody>
          <a:bodyPr/>
          <a:lstStyle/>
          <a:p>
            <a:fld id="{9213BC6A-416B-409D-9B47-07BA00DF04B1}" type="slidenum">
              <a:rPr lang="sv-SE" smtClean="0"/>
              <a:t>‹#›</a:t>
            </a:fld>
            <a:endParaRPr lang="sv-SE"/>
          </a:p>
        </p:txBody>
      </p:sp>
    </p:spTree>
    <p:extLst>
      <p:ext uri="{BB962C8B-B14F-4D97-AF65-F5344CB8AC3E}">
        <p14:creationId xmlns:p14="http://schemas.microsoft.com/office/powerpoint/2010/main" val="4445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548BEE5-7094-FF32-02CF-0703D79C9FD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99A36B5-A148-FE65-3B14-DB475AE8982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C390529-8566-4475-2CC4-F6A65CFB25D3}"/>
              </a:ext>
            </a:extLst>
          </p:cNvPr>
          <p:cNvSpPr>
            <a:spLocks noGrp="1"/>
          </p:cNvSpPr>
          <p:nvPr>
            <p:ph type="dt" sz="half" idx="10"/>
          </p:nvPr>
        </p:nvSpPr>
        <p:spPr/>
        <p:txBody>
          <a:bodyPr/>
          <a:lstStyle/>
          <a:p>
            <a:fld id="{6EE6FC53-F011-4487-9111-563B8FB7AD29}" type="datetimeFigureOut">
              <a:rPr lang="sv-SE" smtClean="0"/>
              <a:t>2025-01-13</a:t>
            </a:fld>
            <a:endParaRPr lang="sv-SE"/>
          </a:p>
        </p:txBody>
      </p:sp>
      <p:sp>
        <p:nvSpPr>
          <p:cNvPr id="5" name="Platshållare för sidfot 4">
            <a:extLst>
              <a:ext uri="{FF2B5EF4-FFF2-40B4-BE49-F238E27FC236}">
                <a16:creationId xmlns:a16="http://schemas.microsoft.com/office/drawing/2014/main" id="{B164FA6E-E721-4D56-BD77-30414F12E3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505E7A8-AEE5-7322-62C2-9FB7C9BD37BF}"/>
              </a:ext>
            </a:extLst>
          </p:cNvPr>
          <p:cNvSpPr>
            <a:spLocks noGrp="1"/>
          </p:cNvSpPr>
          <p:nvPr>
            <p:ph type="sldNum" sz="quarter" idx="12"/>
          </p:nvPr>
        </p:nvSpPr>
        <p:spPr/>
        <p:txBody>
          <a:bodyPr/>
          <a:lstStyle/>
          <a:p>
            <a:fld id="{9213BC6A-416B-409D-9B47-07BA00DF04B1}" type="slidenum">
              <a:rPr lang="sv-SE" smtClean="0"/>
              <a:t>‹#›</a:t>
            </a:fld>
            <a:endParaRPr lang="sv-SE"/>
          </a:p>
        </p:txBody>
      </p:sp>
    </p:spTree>
    <p:extLst>
      <p:ext uri="{BB962C8B-B14F-4D97-AF65-F5344CB8AC3E}">
        <p14:creationId xmlns:p14="http://schemas.microsoft.com/office/powerpoint/2010/main" val="300239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AEC45D-0854-ACE4-F5B6-025D8A9CA81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FF94188-55C4-5EA3-7985-454AFF1D461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BBD1191-A20F-E600-5DCE-848B878101C1}"/>
              </a:ext>
            </a:extLst>
          </p:cNvPr>
          <p:cNvSpPr>
            <a:spLocks noGrp="1"/>
          </p:cNvSpPr>
          <p:nvPr>
            <p:ph type="dt" sz="half" idx="10"/>
          </p:nvPr>
        </p:nvSpPr>
        <p:spPr/>
        <p:txBody>
          <a:bodyPr/>
          <a:lstStyle/>
          <a:p>
            <a:fld id="{6EE6FC53-F011-4487-9111-563B8FB7AD29}" type="datetimeFigureOut">
              <a:rPr lang="sv-SE" smtClean="0"/>
              <a:t>2025-01-13</a:t>
            </a:fld>
            <a:endParaRPr lang="sv-SE"/>
          </a:p>
        </p:txBody>
      </p:sp>
      <p:sp>
        <p:nvSpPr>
          <p:cNvPr id="5" name="Platshållare för sidfot 4">
            <a:extLst>
              <a:ext uri="{FF2B5EF4-FFF2-40B4-BE49-F238E27FC236}">
                <a16:creationId xmlns:a16="http://schemas.microsoft.com/office/drawing/2014/main" id="{FE6CF9B1-60D3-8BC3-D702-0C06EF301ED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192A8F5-5472-DAB8-6418-5E41DCD59387}"/>
              </a:ext>
            </a:extLst>
          </p:cNvPr>
          <p:cNvSpPr>
            <a:spLocks noGrp="1"/>
          </p:cNvSpPr>
          <p:nvPr>
            <p:ph type="sldNum" sz="quarter" idx="12"/>
          </p:nvPr>
        </p:nvSpPr>
        <p:spPr/>
        <p:txBody>
          <a:bodyPr/>
          <a:lstStyle/>
          <a:p>
            <a:fld id="{9213BC6A-416B-409D-9B47-07BA00DF04B1}" type="slidenum">
              <a:rPr lang="sv-SE" smtClean="0"/>
              <a:t>‹#›</a:t>
            </a:fld>
            <a:endParaRPr lang="sv-SE"/>
          </a:p>
        </p:txBody>
      </p:sp>
    </p:spTree>
    <p:extLst>
      <p:ext uri="{BB962C8B-B14F-4D97-AF65-F5344CB8AC3E}">
        <p14:creationId xmlns:p14="http://schemas.microsoft.com/office/powerpoint/2010/main" val="154627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EC5BB7-8166-4BA9-B4F8-0FA94FDBC23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964DBEC-F613-0FB8-0A75-B28364A1BB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61A1FAD-682D-0FD0-3E54-340F71F0BE4D}"/>
              </a:ext>
            </a:extLst>
          </p:cNvPr>
          <p:cNvSpPr>
            <a:spLocks noGrp="1"/>
          </p:cNvSpPr>
          <p:nvPr>
            <p:ph type="dt" sz="half" idx="10"/>
          </p:nvPr>
        </p:nvSpPr>
        <p:spPr/>
        <p:txBody>
          <a:bodyPr/>
          <a:lstStyle/>
          <a:p>
            <a:fld id="{6EE6FC53-F011-4487-9111-563B8FB7AD29}" type="datetimeFigureOut">
              <a:rPr lang="sv-SE" smtClean="0"/>
              <a:t>2025-01-13</a:t>
            </a:fld>
            <a:endParaRPr lang="sv-SE"/>
          </a:p>
        </p:txBody>
      </p:sp>
      <p:sp>
        <p:nvSpPr>
          <p:cNvPr id="5" name="Platshållare för sidfot 4">
            <a:extLst>
              <a:ext uri="{FF2B5EF4-FFF2-40B4-BE49-F238E27FC236}">
                <a16:creationId xmlns:a16="http://schemas.microsoft.com/office/drawing/2014/main" id="{6698BE39-BFC0-D26D-D940-F141CFC9202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C607E82-427B-FFC5-DBA9-9E5BE5A0316A}"/>
              </a:ext>
            </a:extLst>
          </p:cNvPr>
          <p:cNvSpPr>
            <a:spLocks noGrp="1"/>
          </p:cNvSpPr>
          <p:nvPr>
            <p:ph type="sldNum" sz="quarter" idx="12"/>
          </p:nvPr>
        </p:nvSpPr>
        <p:spPr/>
        <p:txBody>
          <a:bodyPr/>
          <a:lstStyle/>
          <a:p>
            <a:fld id="{9213BC6A-416B-409D-9B47-07BA00DF04B1}" type="slidenum">
              <a:rPr lang="sv-SE" smtClean="0"/>
              <a:t>‹#›</a:t>
            </a:fld>
            <a:endParaRPr lang="sv-SE"/>
          </a:p>
        </p:txBody>
      </p:sp>
    </p:spTree>
    <p:extLst>
      <p:ext uri="{BB962C8B-B14F-4D97-AF65-F5344CB8AC3E}">
        <p14:creationId xmlns:p14="http://schemas.microsoft.com/office/powerpoint/2010/main" val="400115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85B74B-A9AC-B5B6-33E3-199B6819A03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DBF5B81-0115-D7E3-6E87-690E910FE65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9061E6-B3E6-BF6B-8DFF-4BBABD08C3F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2597A42-1B33-9F88-C838-96EFBF67B5CE}"/>
              </a:ext>
            </a:extLst>
          </p:cNvPr>
          <p:cNvSpPr>
            <a:spLocks noGrp="1"/>
          </p:cNvSpPr>
          <p:nvPr>
            <p:ph type="dt" sz="half" idx="10"/>
          </p:nvPr>
        </p:nvSpPr>
        <p:spPr/>
        <p:txBody>
          <a:bodyPr/>
          <a:lstStyle/>
          <a:p>
            <a:fld id="{6EE6FC53-F011-4487-9111-563B8FB7AD29}" type="datetimeFigureOut">
              <a:rPr lang="sv-SE" smtClean="0"/>
              <a:t>2025-01-13</a:t>
            </a:fld>
            <a:endParaRPr lang="sv-SE"/>
          </a:p>
        </p:txBody>
      </p:sp>
      <p:sp>
        <p:nvSpPr>
          <p:cNvPr id="6" name="Platshållare för sidfot 5">
            <a:extLst>
              <a:ext uri="{FF2B5EF4-FFF2-40B4-BE49-F238E27FC236}">
                <a16:creationId xmlns:a16="http://schemas.microsoft.com/office/drawing/2014/main" id="{720E5160-A77D-773B-E6A2-12DB1091DE6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8645273-75E9-0DCD-7976-621554D46A56}"/>
              </a:ext>
            </a:extLst>
          </p:cNvPr>
          <p:cNvSpPr>
            <a:spLocks noGrp="1"/>
          </p:cNvSpPr>
          <p:nvPr>
            <p:ph type="sldNum" sz="quarter" idx="12"/>
          </p:nvPr>
        </p:nvSpPr>
        <p:spPr/>
        <p:txBody>
          <a:bodyPr/>
          <a:lstStyle/>
          <a:p>
            <a:fld id="{9213BC6A-416B-409D-9B47-07BA00DF04B1}" type="slidenum">
              <a:rPr lang="sv-SE" smtClean="0"/>
              <a:t>‹#›</a:t>
            </a:fld>
            <a:endParaRPr lang="sv-SE"/>
          </a:p>
        </p:txBody>
      </p:sp>
    </p:spTree>
    <p:extLst>
      <p:ext uri="{BB962C8B-B14F-4D97-AF65-F5344CB8AC3E}">
        <p14:creationId xmlns:p14="http://schemas.microsoft.com/office/powerpoint/2010/main" val="127614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1CA738-92B2-2FC3-1694-F278D77EBE7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D086619-A836-4F66-C45C-AFF449F6DA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0B5859F-80C5-B488-799E-617A3BB809D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A93E07A-9BF2-9264-8A83-2E771FCE1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3487EDF-F38E-1CFB-08B9-D4696165782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32834DD-460A-2894-11F8-F19281B4E216}"/>
              </a:ext>
            </a:extLst>
          </p:cNvPr>
          <p:cNvSpPr>
            <a:spLocks noGrp="1"/>
          </p:cNvSpPr>
          <p:nvPr>
            <p:ph type="dt" sz="half" idx="10"/>
          </p:nvPr>
        </p:nvSpPr>
        <p:spPr/>
        <p:txBody>
          <a:bodyPr/>
          <a:lstStyle/>
          <a:p>
            <a:fld id="{6EE6FC53-F011-4487-9111-563B8FB7AD29}" type="datetimeFigureOut">
              <a:rPr lang="sv-SE" smtClean="0"/>
              <a:t>2025-01-13</a:t>
            </a:fld>
            <a:endParaRPr lang="sv-SE"/>
          </a:p>
        </p:txBody>
      </p:sp>
      <p:sp>
        <p:nvSpPr>
          <p:cNvPr id="8" name="Platshållare för sidfot 7">
            <a:extLst>
              <a:ext uri="{FF2B5EF4-FFF2-40B4-BE49-F238E27FC236}">
                <a16:creationId xmlns:a16="http://schemas.microsoft.com/office/drawing/2014/main" id="{F0C18F60-1F0A-2F6F-82A9-22D87AB91ED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F0C4E11-CD2D-60D2-01AD-6C0E579A6987}"/>
              </a:ext>
            </a:extLst>
          </p:cNvPr>
          <p:cNvSpPr>
            <a:spLocks noGrp="1"/>
          </p:cNvSpPr>
          <p:nvPr>
            <p:ph type="sldNum" sz="quarter" idx="12"/>
          </p:nvPr>
        </p:nvSpPr>
        <p:spPr/>
        <p:txBody>
          <a:bodyPr/>
          <a:lstStyle/>
          <a:p>
            <a:fld id="{9213BC6A-416B-409D-9B47-07BA00DF04B1}" type="slidenum">
              <a:rPr lang="sv-SE" smtClean="0"/>
              <a:t>‹#›</a:t>
            </a:fld>
            <a:endParaRPr lang="sv-SE"/>
          </a:p>
        </p:txBody>
      </p:sp>
    </p:spTree>
    <p:extLst>
      <p:ext uri="{BB962C8B-B14F-4D97-AF65-F5344CB8AC3E}">
        <p14:creationId xmlns:p14="http://schemas.microsoft.com/office/powerpoint/2010/main" val="52980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53F606-9338-48EB-9FA0-F49EEEE6FB9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EC9104D-965E-EB8C-1D4A-E3EAE4EBB04D}"/>
              </a:ext>
            </a:extLst>
          </p:cNvPr>
          <p:cNvSpPr>
            <a:spLocks noGrp="1"/>
          </p:cNvSpPr>
          <p:nvPr>
            <p:ph type="dt" sz="half" idx="10"/>
          </p:nvPr>
        </p:nvSpPr>
        <p:spPr/>
        <p:txBody>
          <a:bodyPr/>
          <a:lstStyle/>
          <a:p>
            <a:fld id="{6EE6FC53-F011-4487-9111-563B8FB7AD29}" type="datetimeFigureOut">
              <a:rPr lang="sv-SE" smtClean="0"/>
              <a:t>2025-01-13</a:t>
            </a:fld>
            <a:endParaRPr lang="sv-SE"/>
          </a:p>
        </p:txBody>
      </p:sp>
      <p:sp>
        <p:nvSpPr>
          <p:cNvPr id="4" name="Platshållare för sidfot 3">
            <a:extLst>
              <a:ext uri="{FF2B5EF4-FFF2-40B4-BE49-F238E27FC236}">
                <a16:creationId xmlns:a16="http://schemas.microsoft.com/office/drawing/2014/main" id="{3FA7A897-73C2-C539-DDEF-23D2FCD749E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D45115A-970A-2BD5-28CD-460CD1348E8C}"/>
              </a:ext>
            </a:extLst>
          </p:cNvPr>
          <p:cNvSpPr>
            <a:spLocks noGrp="1"/>
          </p:cNvSpPr>
          <p:nvPr>
            <p:ph type="sldNum" sz="quarter" idx="12"/>
          </p:nvPr>
        </p:nvSpPr>
        <p:spPr/>
        <p:txBody>
          <a:bodyPr/>
          <a:lstStyle/>
          <a:p>
            <a:fld id="{9213BC6A-416B-409D-9B47-07BA00DF04B1}" type="slidenum">
              <a:rPr lang="sv-SE" smtClean="0"/>
              <a:t>‹#›</a:t>
            </a:fld>
            <a:endParaRPr lang="sv-SE"/>
          </a:p>
        </p:txBody>
      </p:sp>
    </p:spTree>
    <p:extLst>
      <p:ext uri="{BB962C8B-B14F-4D97-AF65-F5344CB8AC3E}">
        <p14:creationId xmlns:p14="http://schemas.microsoft.com/office/powerpoint/2010/main" val="227261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6CB3E9D-95F8-3210-4297-32DCFC44F3F4}"/>
              </a:ext>
            </a:extLst>
          </p:cNvPr>
          <p:cNvSpPr>
            <a:spLocks noGrp="1"/>
          </p:cNvSpPr>
          <p:nvPr>
            <p:ph type="dt" sz="half" idx="10"/>
          </p:nvPr>
        </p:nvSpPr>
        <p:spPr/>
        <p:txBody>
          <a:bodyPr/>
          <a:lstStyle/>
          <a:p>
            <a:fld id="{6EE6FC53-F011-4487-9111-563B8FB7AD29}" type="datetimeFigureOut">
              <a:rPr lang="sv-SE" smtClean="0"/>
              <a:t>2025-01-13</a:t>
            </a:fld>
            <a:endParaRPr lang="sv-SE"/>
          </a:p>
        </p:txBody>
      </p:sp>
      <p:sp>
        <p:nvSpPr>
          <p:cNvPr id="3" name="Platshållare för sidfot 2">
            <a:extLst>
              <a:ext uri="{FF2B5EF4-FFF2-40B4-BE49-F238E27FC236}">
                <a16:creationId xmlns:a16="http://schemas.microsoft.com/office/drawing/2014/main" id="{D0EEEAC3-0E22-9276-B9BB-DD9DEBEEBBC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EF486A8-273F-551F-E4A3-45814B49DC74}"/>
              </a:ext>
            </a:extLst>
          </p:cNvPr>
          <p:cNvSpPr>
            <a:spLocks noGrp="1"/>
          </p:cNvSpPr>
          <p:nvPr>
            <p:ph type="sldNum" sz="quarter" idx="12"/>
          </p:nvPr>
        </p:nvSpPr>
        <p:spPr/>
        <p:txBody>
          <a:bodyPr/>
          <a:lstStyle/>
          <a:p>
            <a:fld id="{9213BC6A-416B-409D-9B47-07BA00DF04B1}" type="slidenum">
              <a:rPr lang="sv-SE" smtClean="0"/>
              <a:t>‹#›</a:t>
            </a:fld>
            <a:endParaRPr lang="sv-SE"/>
          </a:p>
        </p:txBody>
      </p:sp>
    </p:spTree>
    <p:extLst>
      <p:ext uri="{BB962C8B-B14F-4D97-AF65-F5344CB8AC3E}">
        <p14:creationId xmlns:p14="http://schemas.microsoft.com/office/powerpoint/2010/main" val="426124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398A18-FCAC-B30E-1C92-74BDE6687DD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9DDACA-9F40-4B38-86DA-C416F62CE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89027FF-9D77-1904-7B48-8F5CF9FCD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0A3014C-F087-4B23-DBFB-7D31236EC6ED}"/>
              </a:ext>
            </a:extLst>
          </p:cNvPr>
          <p:cNvSpPr>
            <a:spLocks noGrp="1"/>
          </p:cNvSpPr>
          <p:nvPr>
            <p:ph type="dt" sz="half" idx="10"/>
          </p:nvPr>
        </p:nvSpPr>
        <p:spPr/>
        <p:txBody>
          <a:bodyPr/>
          <a:lstStyle/>
          <a:p>
            <a:fld id="{6EE6FC53-F011-4487-9111-563B8FB7AD29}" type="datetimeFigureOut">
              <a:rPr lang="sv-SE" smtClean="0"/>
              <a:t>2025-01-13</a:t>
            </a:fld>
            <a:endParaRPr lang="sv-SE"/>
          </a:p>
        </p:txBody>
      </p:sp>
      <p:sp>
        <p:nvSpPr>
          <p:cNvPr id="6" name="Platshållare för sidfot 5">
            <a:extLst>
              <a:ext uri="{FF2B5EF4-FFF2-40B4-BE49-F238E27FC236}">
                <a16:creationId xmlns:a16="http://schemas.microsoft.com/office/drawing/2014/main" id="{0112EE10-D3CE-FC94-D2A2-6C8CF664CD3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4467E7E-8AC3-42A8-AFF7-4CF40836E18B}"/>
              </a:ext>
            </a:extLst>
          </p:cNvPr>
          <p:cNvSpPr>
            <a:spLocks noGrp="1"/>
          </p:cNvSpPr>
          <p:nvPr>
            <p:ph type="sldNum" sz="quarter" idx="12"/>
          </p:nvPr>
        </p:nvSpPr>
        <p:spPr/>
        <p:txBody>
          <a:bodyPr/>
          <a:lstStyle/>
          <a:p>
            <a:fld id="{9213BC6A-416B-409D-9B47-07BA00DF04B1}" type="slidenum">
              <a:rPr lang="sv-SE" smtClean="0"/>
              <a:t>‹#›</a:t>
            </a:fld>
            <a:endParaRPr lang="sv-SE"/>
          </a:p>
        </p:txBody>
      </p:sp>
    </p:spTree>
    <p:extLst>
      <p:ext uri="{BB962C8B-B14F-4D97-AF65-F5344CB8AC3E}">
        <p14:creationId xmlns:p14="http://schemas.microsoft.com/office/powerpoint/2010/main" val="268603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EA8CE6-9456-AB08-E6BD-508B935137C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69FBC4C-731F-4892-4C82-5956B305B3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4F1E276-F34C-AA6E-4A6B-320C0E3F7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A79DE24-54EB-4C5D-A9C6-ACB5ECAA5346}"/>
              </a:ext>
            </a:extLst>
          </p:cNvPr>
          <p:cNvSpPr>
            <a:spLocks noGrp="1"/>
          </p:cNvSpPr>
          <p:nvPr>
            <p:ph type="dt" sz="half" idx="10"/>
          </p:nvPr>
        </p:nvSpPr>
        <p:spPr/>
        <p:txBody>
          <a:bodyPr/>
          <a:lstStyle/>
          <a:p>
            <a:fld id="{6EE6FC53-F011-4487-9111-563B8FB7AD29}" type="datetimeFigureOut">
              <a:rPr lang="sv-SE" smtClean="0"/>
              <a:t>2025-01-13</a:t>
            </a:fld>
            <a:endParaRPr lang="sv-SE"/>
          </a:p>
        </p:txBody>
      </p:sp>
      <p:sp>
        <p:nvSpPr>
          <p:cNvPr id="6" name="Platshållare för sidfot 5">
            <a:extLst>
              <a:ext uri="{FF2B5EF4-FFF2-40B4-BE49-F238E27FC236}">
                <a16:creationId xmlns:a16="http://schemas.microsoft.com/office/drawing/2014/main" id="{41DFCEF0-8A0B-6CD6-DC74-3FA9567095E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756C75-1568-BE64-5964-83509C278F6D}"/>
              </a:ext>
            </a:extLst>
          </p:cNvPr>
          <p:cNvSpPr>
            <a:spLocks noGrp="1"/>
          </p:cNvSpPr>
          <p:nvPr>
            <p:ph type="sldNum" sz="quarter" idx="12"/>
          </p:nvPr>
        </p:nvSpPr>
        <p:spPr/>
        <p:txBody>
          <a:bodyPr/>
          <a:lstStyle/>
          <a:p>
            <a:fld id="{9213BC6A-416B-409D-9B47-07BA00DF04B1}" type="slidenum">
              <a:rPr lang="sv-SE" smtClean="0"/>
              <a:t>‹#›</a:t>
            </a:fld>
            <a:endParaRPr lang="sv-SE"/>
          </a:p>
        </p:txBody>
      </p:sp>
    </p:spTree>
    <p:extLst>
      <p:ext uri="{BB962C8B-B14F-4D97-AF65-F5344CB8AC3E}">
        <p14:creationId xmlns:p14="http://schemas.microsoft.com/office/powerpoint/2010/main" val="129925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D9BD814-70A6-552C-F736-FFF335646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790A54E-2B03-CF5C-53F8-4EA7CC7C0F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DB05FA-8680-DE39-54DB-BE0906FA9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E6FC53-F011-4487-9111-563B8FB7AD29}" type="datetimeFigureOut">
              <a:rPr lang="sv-SE" smtClean="0"/>
              <a:t>2025-01-13</a:t>
            </a:fld>
            <a:endParaRPr lang="sv-SE"/>
          </a:p>
        </p:txBody>
      </p:sp>
      <p:sp>
        <p:nvSpPr>
          <p:cNvPr id="5" name="Platshållare för sidfot 4">
            <a:extLst>
              <a:ext uri="{FF2B5EF4-FFF2-40B4-BE49-F238E27FC236}">
                <a16:creationId xmlns:a16="http://schemas.microsoft.com/office/drawing/2014/main" id="{F7050B01-341A-3C53-FF1C-C93E77696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371DDA45-A0DA-E621-1CB8-D33DBCFABD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13BC6A-416B-409D-9B47-07BA00DF04B1}" type="slidenum">
              <a:rPr lang="sv-SE" smtClean="0"/>
              <a:t>‹#›</a:t>
            </a:fld>
            <a:endParaRPr lang="sv-SE"/>
          </a:p>
        </p:txBody>
      </p:sp>
    </p:spTree>
    <p:extLst>
      <p:ext uri="{BB962C8B-B14F-4D97-AF65-F5344CB8AC3E}">
        <p14:creationId xmlns:p14="http://schemas.microsoft.com/office/powerpoint/2010/main" val="252850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vinter, utomhus, snö, vatten&#10;&#10;Automatiskt genererad beskrivning">
            <a:extLst>
              <a:ext uri="{FF2B5EF4-FFF2-40B4-BE49-F238E27FC236}">
                <a16:creationId xmlns:a16="http://schemas.microsoft.com/office/drawing/2014/main" id="{68052C95-235F-C2B3-2055-94E8045100CA}"/>
              </a:ext>
            </a:extLst>
          </p:cNvPr>
          <p:cNvPicPr>
            <a:picLocks noChangeAspect="1"/>
          </p:cNvPicPr>
          <p:nvPr/>
        </p:nvPicPr>
        <p:blipFill>
          <a:blip r:embed="rId2">
            <a:extLst>
              <a:ext uri="{28A0092B-C50C-407E-A947-70E740481C1C}">
                <a14:useLocalDpi xmlns:a14="http://schemas.microsoft.com/office/drawing/2010/main" val="0"/>
              </a:ext>
            </a:extLst>
          </a:blip>
          <a:srcRect t="25000"/>
          <a:stretch/>
        </p:blipFill>
        <p:spPr>
          <a:xfrm rot="10800000">
            <a:off x="-3049" y="10"/>
            <a:ext cx="12191999" cy="6857990"/>
          </a:xfrm>
          <a:prstGeom prst="rect">
            <a:avLst/>
          </a:prstGeom>
        </p:spPr>
      </p:pic>
      <p:sp>
        <p:nvSpPr>
          <p:cNvPr id="11"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D9DABD0-6483-C7E6-CA36-FFBB71EC0D98}"/>
              </a:ext>
            </a:extLst>
          </p:cNvPr>
          <p:cNvSpPr>
            <a:spLocks noGrp="1"/>
          </p:cNvSpPr>
          <p:nvPr>
            <p:ph type="ctrTitle"/>
          </p:nvPr>
        </p:nvSpPr>
        <p:spPr>
          <a:xfrm>
            <a:off x="1097280" y="585216"/>
            <a:ext cx="10058400" cy="1952656"/>
          </a:xfrm>
          <a:effectLst>
            <a:outerShdw blurRad="50800" dist="38100" dir="2700000" algn="tl" rotWithShape="0">
              <a:prstClr val="black">
                <a:alpha val="40000"/>
              </a:prstClr>
            </a:outerShdw>
          </a:effectLst>
        </p:spPr>
        <p:txBody>
          <a:bodyPr>
            <a:normAutofit/>
          </a:bodyPr>
          <a:lstStyle/>
          <a:p>
            <a:r>
              <a:rPr lang="sv-SE" sz="9600" dirty="0">
                <a:solidFill>
                  <a:srgbClr val="FFFFFF"/>
                </a:solidFill>
              </a:rPr>
              <a:t>VA </a:t>
            </a:r>
          </a:p>
        </p:txBody>
      </p:sp>
      <p:sp>
        <p:nvSpPr>
          <p:cNvPr id="3" name="Underrubrik 2">
            <a:extLst>
              <a:ext uri="{FF2B5EF4-FFF2-40B4-BE49-F238E27FC236}">
                <a16:creationId xmlns:a16="http://schemas.microsoft.com/office/drawing/2014/main" id="{38FD78B4-6399-651B-ECB0-F983BF20ED8B}"/>
              </a:ext>
            </a:extLst>
          </p:cNvPr>
          <p:cNvSpPr>
            <a:spLocks noGrp="1"/>
          </p:cNvSpPr>
          <p:nvPr>
            <p:ph type="subTitle" idx="1"/>
          </p:nvPr>
        </p:nvSpPr>
        <p:spPr>
          <a:xfrm>
            <a:off x="1097280" y="2877551"/>
            <a:ext cx="10058400" cy="1282707"/>
          </a:xfrm>
          <a:effectLst>
            <a:outerShdw blurRad="50800" dist="38100" dir="2700000" algn="tl" rotWithShape="0">
              <a:prstClr val="black">
                <a:alpha val="40000"/>
              </a:prstClr>
            </a:outerShdw>
          </a:effectLst>
        </p:spPr>
        <p:txBody>
          <a:bodyPr>
            <a:normAutofit/>
          </a:bodyPr>
          <a:lstStyle/>
          <a:p>
            <a:r>
              <a:rPr lang="sv-SE" sz="4000" dirty="0">
                <a:solidFill>
                  <a:srgbClr val="FFFFFF"/>
                </a:solidFill>
              </a:rPr>
              <a:t>Stora </a:t>
            </a:r>
            <a:r>
              <a:rPr lang="sv-SE" sz="4000" dirty="0" err="1">
                <a:solidFill>
                  <a:srgbClr val="FFFFFF"/>
                </a:solidFill>
              </a:rPr>
              <a:t>Hasstorp</a:t>
            </a:r>
            <a:endParaRPr lang="sv-SE" sz="4000" dirty="0">
              <a:solidFill>
                <a:srgbClr val="FFFFFF"/>
              </a:solidFill>
            </a:endParaRPr>
          </a:p>
        </p:txBody>
      </p:sp>
    </p:spTree>
    <p:extLst>
      <p:ext uri="{BB962C8B-B14F-4D97-AF65-F5344CB8AC3E}">
        <p14:creationId xmlns:p14="http://schemas.microsoft.com/office/powerpoint/2010/main" val="131600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1227FA-4C80-0DAF-A1E3-24502A6FFE2E}"/>
              </a:ext>
            </a:extLst>
          </p:cNvPr>
          <p:cNvSpPr>
            <a:spLocks noGrp="1"/>
          </p:cNvSpPr>
          <p:nvPr>
            <p:ph type="title"/>
          </p:nvPr>
        </p:nvSpPr>
        <p:spPr/>
        <p:txBody>
          <a:bodyPr>
            <a:normAutofit fontScale="90000"/>
          </a:bodyPr>
          <a:lstStyle/>
          <a:p>
            <a:r>
              <a:rPr lang="sv-SE" dirty="0">
                <a:solidFill>
                  <a:srgbClr val="000000"/>
                </a:solidFill>
                <a:latin typeface="Times New Roman" panose="02020603050405020304" pitchFamily="18" charset="0"/>
              </a:rPr>
              <a:t>Alternativ anslutning av gemensamhetsanläggning till kommunens VA nät</a:t>
            </a:r>
            <a:endParaRPr lang="sv-SE" dirty="0"/>
          </a:p>
        </p:txBody>
      </p:sp>
      <p:sp>
        <p:nvSpPr>
          <p:cNvPr id="3" name="Platshållare för innehåll 2">
            <a:extLst>
              <a:ext uri="{FF2B5EF4-FFF2-40B4-BE49-F238E27FC236}">
                <a16:creationId xmlns:a16="http://schemas.microsoft.com/office/drawing/2014/main" id="{14493379-CC7E-1FE5-89F8-D329B1DD79F8}"/>
              </a:ext>
            </a:extLst>
          </p:cNvPr>
          <p:cNvSpPr>
            <a:spLocks noGrp="1"/>
          </p:cNvSpPr>
          <p:nvPr>
            <p:ph idx="1"/>
          </p:nvPr>
        </p:nvSpPr>
        <p:spPr/>
        <p:txBody>
          <a:bodyPr>
            <a:normAutofit fontScale="92500" lnSpcReduction="10000"/>
          </a:bodyPr>
          <a:lstStyle/>
          <a:p>
            <a:pPr>
              <a:lnSpc>
                <a:spcPct val="110000"/>
              </a:lnSpc>
            </a:pPr>
            <a:r>
              <a:rPr lang="sv-SE" sz="2300" dirty="0"/>
              <a:t>Vilket innebär att Samfällighetens </a:t>
            </a:r>
            <a:r>
              <a:rPr lang="sv-SE" sz="2300" dirty="0" err="1"/>
              <a:t>VA-nät</a:t>
            </a:r>
            <a:r>
              <a:rPr lang="sv-SE" sz="2300" dirty="0"/>
              <a:t> ansluts gemensamt till både vatten och avlopp</a:t>
            </a:r>
          </a:p>
          <a:p>
            <a:pPr>
              <a:lnSpc>
                <a:spcPct val="110000"/>
              </a:lnSpc>
            </a:pPr>
            <a:r>
              <a:rPr lang="sv-SE" sz="2300" dirty="0"/>
              <a:t>Detta innebär att drift- och underhållsansvar för VA- nät och samtliga tekniska-anordningar ligger hos samfälligheten. </a:t>
            </a:r>
          </a:p>
          <a:p>
            <a:pPr>
              <a:lnSpc>
                <a:spcPct val="110000"/>
              </a:lnSpc>
            </a:pPr>
            <a:r>
              <a:rPr lang="sv-SE" sz="2300" dirty="0"/>
              <a:t>Samfälligheten står då för alla kostnader att ansluta sig till kommunens anslutningspunkt.</a:t>
            </a:r>
          </a:p>
          <a:p>
            <a:pPr>
              <a:lnSpc>
                <a:spcPct val="110000"/>
              </a:lnSpc>
            </a:pPr>
            <a:r>
              <a:rPr lang="sv-SE" sz="2300" dirty="0"/>
              <a:t>Tillkommer en anslutningsavgift och respektive behöver en egen vattenmätare.</a:t>
            </a:r>
          </a:p>
          <a:p>
            <a:pPr>
              <a:lnSpc>
                <a:spcPct val="110000"/>
              </a:lnSpc>
            </a:pPr>
            <a:r>
              <a:rPr lang="sv-SE" sz="2300" dirty="0"/>
              <a:t>Detta kräver ansökan och sedermera beslut från teknik och service förvaltningen innan möjlighet till verkställande och detta skall då ske inom två år från beslut, efter beslut inom samfälligheten</a:t>
            </a:r>
          </a:p>
          <a:p>
            <a:pPr>
              <a:lnSpc>
                <a:spcPct val="110000"/>
              </a:lnSpc>
            </a:pPr>
            <a:r>
              <a:rPr lang="sv-SE" sz="2300" dirty="0"/>
              <a:t>Detta kan vara en snabbare lösning jämför med föregående alternativ. Finns ett flertal frågor som bygglov, ihop byggnad, projektering krävs</a:t>
            </a:r>
            <a:r>
              <a:rPr lang="sv-SE" b="0" i="0" dirty="0">
                <a:solidFill>
                  <a:srgbClr val="000000"/>
                </a:solidFill>
                <a:effectLst/>
                <a:latin typeface="Times New Roman" panose="02020603050405020304" pitchFamily="18" charset="0"/>
              </a:rPr>
              <a:t>.</a:t>
            </a:r>
          </a:p>
          <a:p>
            <a:pPr marL="0" indent="0" algn="l">
              <a:buNone/>
            </a:pPr>
            <a:endParaRPr lang="sv-SE" b="0" i="0" dirty="0">
              <a:solidFill>
                <a:srgbClr val="000000"/>
              </a:solidFill>
              <a:effectLst/>
              <a:latin typeface="Times New Roman" panose="02020603050405020304" pitchFamily="18" charset="0"/>
            </a:endParaRPr>
          </a:p>
          <a:p>
            <a:endParaRPr lang="sv-SE" dirty="0"/>
          </a:p>
        </p:txBody>
      </p:sp>
    </p:spTree>
    <p:extLst>
      <p:ext uri="{BB962C8B-B14F-4D97-AF65-F5344CB8AC3E}">
        <p14:creationId xmlns:p14="http://schemas.microsoft.com/office/powerpoint/2010/main" val="356757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F77F8F-F633-682B-A012-26161CCAC60D}"/>
              </a:ext>
            </a:extLst>
          </p:cNvPr>
          <p:cNvSpPr>
            <a:spLocks noGrp="1"/>
          </p:cNvSpPr>
          <p:nvPr>
            <p:ph type="title"/>
          </p:nvPr>
        </p:nvSpPr>
        <p:spPr/>
        <p:txBody>
          <a:bodyPr/>
          <a:lstStyle/>
          <a:p>
            <a:r>
              <a:rPr lang="sv-SE" dirty="0"/>
              <a:t>Alternativ minireningsverk</a:t>
            </a:r>
          </a:p>
        </p:txBody>
      </p:sp>
      <p:sp>
        <p:nvSpPr>
          <p:cNvPr id="3" name="Platshållare för innehåll 2">
            <a:extLst>
              <a:ext uri="{FF2B5EF4-FFF2-40B4-BE49-F238E27FC236}">
                <a16:creationId xmlns:a16="http://schemas.microsoft.com/office/drawing/2014/main" id="{3F4EC055-3AA9-D33F-2B18-6AA69150AA5C}"/>
              </a:ext>
            </a:extLst>
          </p:cNvPr>
          <p:cNvSpPr>
            <a:spLocks noGrp="1"/>
          </p:cNvSpPr>
          <p:nvPr>
            <p:ph idx="1"/>
          </p:nvPr>
        </p:nvSpPr>
        <p:spPr/>
        <p:txBody>
          <a:bodyPr/>
          <a:lstStyle/>
          <a:p>
            <a:pPr algn="l"/>
            <a:r>
              <a:rPr lang="sv-SE" sz="2100" dirty="0"/>
              <a:t>Fortsatt drift av det egen vattenverket, men anslutning av avloppsnätet till minireningsverk.</a:t>
            </a:r>
          </a:p>
          <a:p>
            <a:pPr algn="l"/>
            <a:r>
              <a:rPr lang="sv-SE" sz="2100" dirty="0"/>
              <a:t>Kräver egen finansiering av investering inom GA då detta ersätter dagens infiltrationsbäddar.</a:t>
            </a:r>
          </a:p>
          <a:p>
            <a:pPr algn="l"/>
            <a:r>
              <a:rPr lang="sv-SE" sz="2100" dirty="0"/>
              <a:t>Drift- och underhållskostnader mm tillkommer.</a:t>
            </a:r>
          </a:p>
          <a:p>
            <a:pPr algn="l"/>
            <a:r>
              <a:rPr lang="sv-SE" sz="2100" dirty="0"/>
              <a:t>Kräver förstudie, projektering och tillståndsprövning mm.? </a:t>
            </a:r>
          </a:p>
          <a:p>
            <a:pPr algn="l"/>
            <a:r>
              <a:rPr lang="sv-SE" sz="2100" dirty="0"/>
              <a:t>Kan mest troligt genomföras inom 5 år.</a:t>
            </a:r>
          </a:p>
          <a:p>
            <a:r>
              <a:rPr lang="sv-SE" sz="2100" dirty="0"/>
              <a:t>En tanke kan vara att utreda att samfälligheten kan försöka söka separat anslutning av dricksvatten. </a:t>
            </a:r>
          </a:p>
        </p:txBody>
      </p:sp>
    </p:spTree>
    <p:extLst>
      <p:ext uri="{BB962C8B-B14F-4D97-AF65-F5344CB8AC3E}">
        <p14:creationId xmlns:p14="http://schemas.microsoft.com/office/powerpoint/2010/main" val="2417624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1DF3195-15ED-3C38-77D6-FBE469CA9228}"/>
              </a:ext>
            </a:extLst>
          </p:cNvPr>
          <p:cNvSpPr>
            <a:spLocks noGrp="1"/>
          </p:cNvSpPr>
          <p:nvPr>
            <p:ph type="title"/>
          </p:nvPr>
        </p:nvSpPr>
        <p:spPr>
          <a:xfrm>
            <a:off x="6513788" y="365125"/>
            <a:ext cx="4840010" cy="1807305"/>
          </a:xfrm>
        </p:spPr>
        <p:txBody>
          <a:bodyPr>
            <a:normAutofit/>
          </a:bodyPr>
          <a:lstStyle/>
          <a:p>
            <a:r>
              <a:rPr lang="sv-SE" sz="4100" dirty="0"/>
              <a:t>Kan jag som fastighetsägare välja bort detta?</a:t>
            </a:r>
          </a:p>
        </p:txBody>
      </p:sp>
      <p:pic>
        <p:nvPicPr>
          <p:cNvPr id="12" name="Picture 4" descr="Fält för frågetecken">
            <a:extLst>
              <a:ext uri="{FF2B5EF4-FFF2-40B4-BE49-F238E27FC236}">
                <a16:creationId xmlns:a16="http://schemas.microsoft.com/office/drawing/2014/main" id="{54A5C6FE-9A8A-4372-537F-D7EAA1F62D2B}"/>
              </a:ext>
            </a:extLst>
          </p:cNvPr>
          <p:cNvPicPr>
            <a:picLocks noChangeAspect="1"/>
          </p:cNvPicPr>
          <p:nvPr/>
        </p:nvPicPr>
        <p:blipFill>
          <a:blip r:embed="rId2"/>
          <a:srcRect l="27856" r="2197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Platshållare för innehåll 2">
            <a:extLst>
              <a:ext uri="{FF2B5EF4-FFF2-40B4-BE49-F238E27FC236}">
                <a16:creationId xmlns:a16="http://schemas.microsoft.com/office/drawing/2014/main" id="{E3D4B58C-2643-9786-EBC3-4254EE24C10A}"/>
              </a:ext>
            </a:extLst>
          </p:cNvPr>
          <p:cNvSpPr>
            <a:spLocks noGrp="1"/>
          </p:cNvSpPr>
          <p:nvPr>
            <p:ph idx="1"/>
          </p:nvPr>
        </p:nvSpPr>
        <p:spPr>
          <a:xfrm>
            <a:off x="6513788" y="2333297"/>
            <a:ext cx="4840010" cy="3843666"/>
          </a:xfrm>
        </p:spPr>
        <p:txBody>
          <a:bodyPr>
            <a:normAutofit/>
          </a:bodyPr>
          <a:lstStyle/>
          <a:p>
            <a:r>
              <a:rPr lang="sv-SE" sz="2000" dirty="0"/>
              <a:t>Svar: Nej</a:t>
            </a:r>
          </a:p>
        </p:txBody>
      </p:sp>
    </p:spTree>
    <p:extLst>
      <p:ext uri="{BB962C8B-B14F-4D97-AF65-F5344CB8AC3E}">
        <p14:creationId xmlns:p14="http://schemas.microsoft.com/office/powerpoint/2010/main" val="206286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21E079A-F5AC-DB6F-054A-4A2DAD487F27}"/>
              </a:ext>
            </a:extLst>
          </p:cNvPr>
          <p:cNvSpPr>
            <a:spLocks noGrp="1"/>
          </p:cNvSpPr>
          <p:nvPr>
            <p:ph type="title"/>
          </p:nvPr>
        </p:nvSpPr>
        <p:spPr>
          <a:xfrm>
            <a:off x="6513788" y="38554"/>
            <a:ext cx="4840010" cy="1807305"/>
          </a:xfrm>
        </p:spPr>
        <p:txBody>
          <a:bodyPr>
            <a:normAutofit/>
          </a:bodyPr>
          <a:lstStyle/>
          <a:p>
            <a:r>
              <a:rPr lang="sv-SE" dirty="0"/>
              <a:t>Vägen framåt</a:t>
            </a:r>
          </a:p>
        </p:txBody>
      </p:sp>
      <p:pic>
        <p:nvPicPr>
          <p:cNvPr id="2050" name="Picture 2" descr="Man in suit choosing between two different choices 1436019 Vector Art ...">
            <a:extLst>
              <a:ext uri="{FF2B5EF4-FFF2-40B4-BE49-F238E27FC236}">
                <a16:creationId xmlns:a16="http://schemas.microsoft.com/office/drawing/2014/main" id="{92591512-4B30-4433-D6C8-F9BC25888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77" r="9317"/>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377F4D98-982B-2C7C-D65B-AE3DAC7D824B}"/>
              </a:ext>
            </a:extLst>
          </p:cNvPr>
          <p:cNvSpPr>
            <a:spLocks noGrp="1"/>
          </p:cNvSpPr>
          <p:nvPr>
            <p:ph idx="1"/>
          </p:nvPr>
        </p:nvSpPr>
        <p:spPr>
          <a:xfrm>
            <a:off x="6513788" y="1600200"/>
            <a:ext cx="4840010" cy="4892675"/>
          </a:xfrm>
        </p:spPr>
        <p:txBody>
          <a:bodyPr>
            <a:normAutofit/>
          </a:bodyPr>
          <a:lstStyle/>
          <a:p>
            <a:r>
              <a:rPr lang="sv-SE" sz="1600" dirty="0"/>
              <a:t>Invänta svar från miljöavdelningen</a:t>
            </a:r>
          </a:p>
          <a:p>
            <a:r>
              <a:rPr lang="sv-SE" sz="1600" dirty="0"/>
              <a:t>Ett ev. överklagande om bäddarna döms ut på felaktiga grundar.</a:t>
            </a:r>
          </a:p>
          <a:p>
            <a:r>
              <a:rPr lang="sv-SE" sz="1600" dirty="0"/>
              <a:t>Respektive fastighetsägare planerar för att detta skall finansieras oavsett lösning.</a:t>
            </a:r>
          </a:p>
          <a:p>
            <a:r>
              <a:rPr lang="sv-SE" sz="1600" dirty="0"/>
              <a:t>Val av sparmetod, skall avsättning till samfällighetens fond ökas.</a:t>
            </a:r>
          </a:p>
          <a:p>
            <a:r>
              <a:rPr lang="sv-SE" sz="1600" dirty="0"/>
              <a:t>Finansiering för projektering, konsultstöd måste tas in.</a:t>
            </a:r>
          </a:p>
          <a:p>
            <a:r>
              <a:rPr lang="sv-SE" sz="1600" dirty="0"/>
              <a:t>Skapa utkast på tidsplan när mer fakta har inkommit.</a:t>
            </a:r>
          </a:p>
          <a:p>
            <a:r>
              <a:rPr lang="sv-SE" sz="1600" dirty="0"/>
              <a:t>Beslut av vägval på stämma.</a:t>
            </a:r>
          </a:p>
          <a:p>
            <a:r>
              <a:rPr lang="sv-SE" sz="1600" dirty="0"/>
              <a:t>Engagemang och acceptansen för aktiviteten</a:t>
            </a:r>
          </a:p>
          <a:p>
            <a:r>
              <a:rPr lang="sv-SE" sz="1600" dirty="0"/>
              <a:t>Viktigt att ha indexering och taxa  i beaktning.</a:t>
            </a:r>
          </a:p>
          <a:p>
            <a:r>
              <a:rPr lang="sv-SE" sz="1600" dirty="0"/>
              <a:t>Kompetens och arbetsbelastning.</a:t>
            </a:r>
          </a:p>
          <a:p>
            <a:r>
              <a:rPr lang="sv-SE" sz="1600" dirty="0"/>
              <a:t>Extern kompetens behövs</a:t>
            </a:r>
          </a:p>
          <a:p>
            <a:endParaRPr lang="sv-SE" sz="1100" dirty="0"/>
          </a:p>
          <a:p>
            <a:endParaRPr lang="sv-SE" sz="1100" dirty="0"/>
          </a:p>
          <a:p>
            <a:endParaRPr lang="sv-SE" sz="1100" dirty="0"/>
          </a:p>
        </p:txBody>
      </p:sp>
    </p:spTree>
    <p:extLst>
      <p:ext uri="{BB962C8B-B14F-4D97-AF65-F5344CB8AC3E}">
        <p14:creationId xmlns:p14="http://schemas.microsoft.com/office/powerpoint/2010/main" val="61950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02CFE9-32DA-BE78-27F2-3B89E72AEE66}"/>
              </a:ext>
            </a:extLst>
          </p:cNvPr>
          <p:cNvSpPr>
            <a:spLocks noGrp="1"/>
          </p:cNvSpPr>
          <p:nvPr>
            <p:ph type="title"/>
          </p:nvPr>
        </p:nvSpPr>
        <p:spPr/>
        <p:txBody>
          <a:bodyPr/>
          <a:lstStyle/>
          <a:p>
            <a:r>
              <a:rPr lang="sv-SE" dirty="0"/>
              <a:t>Syfte</a:t>
            </a:r>
          </a:p>
        </p:txBody>
      </p:sp>
      <p:sp>
        <p:nvSpPr>
          <p:cNvPr id="3" name="Platshållare för innehåll 2">
            <a:extLst>
              <a:ext uri="{FF2B5EF4-FFF2-40B4-BE49-F238E27FC236}">
                <a16:creationId xmlns:a16="http://schemas.microsoft.com/office/drawing/2014/main" id="{EC040E3F-5558-3C53-5F34-AFF78137727D}"/>
              </a:ext>
            </a:extLst>
          </p:cNvPr>
          <p:cNvSpPr>
            <a:spLocks noGrp="1"/>
          </p:cNvSpPr>
          <p:nvPr>
            <p:ph idx="1"/>
          </p:nvPr>
        </p:nvSpPr>
        <p:spPr/>
        <p:txBody>
          <a:bodyPr/>
          <a:lstStyle/>
          <a:p>
            <a:r>
              <a:rPr lang="sv-SE" dirty="0"/>
              <a:t>Information om vad som gäller och alternativen med avseende på VA Stora </a:t>
            </a:r>
            <a:r>
              <a:rPr lang="sv-SE" dirty="0" err="1"/>
              <a:t>Hasstorp</a:t>
            </a:r>
            <a:r>
              <a:rPr lang="sv-SE" dirty="0"/>
              <a:t> utifrån det som är känt idag och med dagens lagstiftning.</a:t>
            </a:r>
          </a:p>
          <a:p>
            <a:r>
              <a:rPr lang="sv-SE" dirty="0"/>
              <a:t>Komma till beslut om vägen framåt, utifrån de möjliga alternativen och ett långsiktigt perspektiv.</a:t>
            </a:r>
          </a:p>
          <a:p>
            <a:r>
              <a:rPr lang="sv-SE" dirty="0"/>
              <a:t>Respektive hushåll har förstått sitt ansvar som fastighetsägare i samfälligheten och sitt åläggande och sitt ansvar att se till att detta efterlevs och har finansiering för detta.</a:t>
            </a:r>
          </a:p>
        </p:txBody>
      </p:sp>
    </p:spTree>
    <p:extLst>
      <p:ext uri="{BB962C8B-B14F-4D97-AF65-F5344CB8AC3E}">
        <p14:creationId xmlns:p14="http://schemas.microsoft.com/office/powerpoint/2010/main" val="4017564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AD3C50-287A-BA7C-762E-44A0A203EFFA}"/>
              </a:ext>
            </a:extLst>
          </p:cNvPr>
          <p:cNvSpPr>
            <a:spLocks noGrp="1"/>
          </p:cNvSpPr>
          <p:nvPr>
            <p:ph type="title"/>
          </p:nvPr>
        </p:nvSpPr>
        <p:spPr/>
        <p:txBody>
          <a:bodyPr/>
          <a:lstStyle/>
          <a:p>
            <a:r>
              <a:rPr lang="sv-SE" dirty="0"/>
              <a:t>Begrepp</a:t>
            </a:r>
          </a:p>
        </p:txBody>
      </p:sp>
      <p:sp>
        <p:nvSpPr>
          <p:cNvPr id="3" name="Platshållare för innehåll 2">
            <a:extLst>
              <a:ext uri="{FF2B5EF4-FFF2-40B4-BE49-F238E27FC236}">
                <a16:creationId xmlns:a16="http://schemas.microsoft.com/office/drawing/2014/main" id="{9AE4EC56-9580-ED4F-1F17-4BC56B4BD22A}"/>
              </a:ext>
            </a:extLst>
          </p:cNvPr>
          <p:cNvSpPr>
            <a:spLocks noGrp="1"/>
          </p:cNvSpPr>
          <p:nvPr>
            <p:ph idx="1"/>
          </p:nvPr>
        </p:nvSpPr>
        <p:spPr>
          <a:xfrm>
            <a:off x="838200" y="1817913"/>
            <a:ext cx="10515600" cy="4359049"/>
          </a:xfrm>
        </p:spPr>
        <p:txBody>
          <a:bodyPr>
            <a:normAutofit fontScale="32500" lnSpcReduction="20000"/>
          </a:bodyPr>
          <a:lstStyle/>
          <a:p>
            <a:r>
              <a:rPr lang="sv-SE" sz="4900" dirty="0"/>
              <a:t>VA – vatten och avlopp</a:t>
            </a:r>
          </a:p>
          <a:p>
            <a:r>
              <a:rPr lang="sv-SE" sz="4900" dirty="0"/>
              <a:t>GA – Gemensamhetsanläggning (är inte enbart begränsat till samfälligheten)</a:t>
            </a:r>
          </a:p>
          <a:p>
            <a:r>
              <a:rPr lang="sv-SE" sz="4900" dirty="0"/>
              <a:t>Verksamhetsområde VA – Av kommunfullmäktige beslutet område där kommunen ansvarar för VA</a:t>
            </a:r>
          </a:p>
          <a:p>
            <a:r>
              <a:rPr lang="sv-SE" sz="4900" dirty="0"/>
              <a:t>Samfällighet – Syftet med en samfällighetsförening är att förvalta och sköta gemensamma områden och anläggningar. När Lantmäteriet har bildat en gemensamhetsanläggning, kan också en samfällighetsförening bildas.</a:t>
            </a:r>
          </a:p>
          <a:p>
            <a:r>
              <a:rPr lang="sv-SE" sz="4900" dirty="0"/>
              <a:t>Åläggande – Myndighet beslutar om aktiviteter/åtgärder som samfälligheten skall genomföra/verkställa </a:t>
            </a:r>
          </a:p>
          <a:p>
            <a:r>
              <a:rPr lang="sv-SE" sz="4900" dirty="0"/>
              <a:t>Detaljplaneratområdet – Av kommunen, fullmäktigebeslut. Beskriver vad som får byggas och hur marken får användas. </a:t>
            </a:r>
          </a:p>
          <a:p>
            <a:r>
              <a:rPr lang="sv-SE" sz="4900" dirty="0"/>
              <a:t>Ledningsnät – Infrastruktur tex el, vatten och avlopp, bredband, dagvatten.  </a:t>
            </a:r>
          </a:p>
          <a:p>
            <a:r>
              <a:rPr lang="sv-SE" sz="4900" dirty="0"/>
              <a:t>Pumpstation – Trycker iväg vatten till reningsverket via ledningsnätet</a:t>
            </a:r>
          </a:p>
          <a:p>
            <a:pPr>
              <a:lnSpc>
                <a:spcPct val="100000"/>
              </a:lnSpc>
            </a:pPr>
            <a:r>
              <a:rPr lang="sv-SE" sz="4900" dirty="0"/>
              <a:t>Anläggningsavgift – Taxa för att ansluta sig till kommunensledningsnät, taxa beslutas av kommunfullmäktige varje år. </a:t>
            </a:r>
          </a:p>
          <a:p>
            <a:pPr>
              <a:lnSpc>
                <a:spcPct val="100000"/>
              </a:lnSpc>
            </a:pPr>
            <a:r>
              <a:rPr lang="sv-SE" sz="4900" dirty="0"/>
              <a:t>Utbyggnadsplan – Kommunens 10 års plan för utbyggnad av vatten och avlopp, denna revideras vart 4:de år av kommunfullmäktige</a:t>
            </a:r>
          </a:p>
          <a:p>
            <a:pPr>
              <a:lnSpc>
                <a:spcPct val="100000"/>
              </a:lnSpc>
            </a:pPr>
            <a:r>
              <a:rPr lang="sv-SE" sz="4900" dirty="0"/>
              <a:t> Huvudman – Tex samfällighetens  medlemmar är idag huvudman för VA, då föreningen räknas till likartat organisation som en myndighet i detta fall. </a:t>
            </a:r>
          </a:p>
          <a:p>
            <a:endParaRPr lang="sv-SE" dirty="0"/>
          </a:p>
          <a:p>
            <a:endParaRPr lang="sv-SE" dirty="0"/>
          </a:p>
          <a:p>
            <a:endParaRPr lang="sv-SE" dirty="0"/>
          </a:p>
        </p:txBody>
      </p:sp>
    </p:spTree>
    <p:extLst>
      <p:ext uri="{BB962C8B-B14F-4D97-AF65-F5344CB8AC3E}">
        <p14:creationId xmlns:p14="http://schemas.microsoft.com/office/powerpoint/2010/main" val="116442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21F60-296B-7066-0DE1-85A8AFA48086}"/>
              </a:ext>
            </a:extLst>
          </p:cNvPr>
          <p:cNvSpPr>
            <a:spLocks noGrp="1"/>
          </p:cNvSpPr>
          <p:nvPr>
            <p:ph type="title"/>
          </p:nvPr>
        </p:nvSpPr>
        <p:spPr/>
        <p:txBody>
          <a:bodyPr/>
          <a:lstStyle/>
          <a:p>
            <a:r>
              <a:rPr lang="sv-SE" dirty="0"/>
              <a:t>Aktuell lagstiftning</a:t>
            </a:r>
          </a:p>
        </p:txBody>
      </p:sp>
      <p:sp>
        <p:nvSpPr>
          <p:cNvPr id="3" name="Platshållare för innehåll 2">
            <a:extLst>
              <a:ext uri="{FF2B5EF4-FFF2-40B4-BE49-F238E27FC236}">
                <a16:creationId xmlns:a16="http://schemas.microsoft.com/office/drawing/2014/main" id="{AA007DF1-E7AB-81D2-915B-D3039F130D32}"/>
              </a:ext>
            </a:extLst>
          </p:cNvPr>
          <p:cNvSpPr>
            <a:spLocks noGrp="1"/>
          </p:cNvSpPr>
          <p:nvPr>
            <p:ph idx="1"/>
          </p:nvPr>
        </p:nvSpPr>
        <p:spPr/>
        <p:txBody>
          <a:bodyPr>
            <a:normAutofit fontScale="85000" lnSpcReduction="10000"/>
          </a:bodyPr>
          <a:lstStyle/>
          <a:p>
            <a:r>
              <a:rPr lang="sv-SE" dirty="0"/>
              <a:t>Lagen om allmänna vattentjänster, LAV, reglerar kommunens ansvar för att inrätta ett verksamhetsområde för vatten och avlopp. Verksamhetsområde för dagvatten kan inrättas särskilt. Huvudmannen, den som äger och ansvarar för den allmänna </a:t>
            </a:r>
            <a:r>
              <a:rPr lang="sv-SE" dirty="0" err="1"/>
              <a:t>VA-anläggningen</a:t>
            </a:r>
            <a:r>
              <a:rPr lang="sv-SE" dirty="0"/>
              <a:t>, är skyldig att ta hand om dagvattnet inom verksamhetsområdet. LAV reglerar också att kommunen kan ta ut avgifter enligt fastlagd taxa för de kostnader man har.</a:t>
            </a:r>
          </a:p>
          <a:p>
            <a:r>
              <a:rPr lang="sv-SE" dirty="0"/>
              <a:t>Lagen om allmänna vattentjänster (LAV) finns för att säkerställa vattenförsörjning och avlopp ur ett långsiktigt perspektiv med hänsyn till både miljö och människors hälsa. Lagen reglerar kommunens ansvar för att inrätta verksamhetsområden för vatten, avlopp eller dagvatten. LAV syftar primärt till att ordna vattenförsörjning när behov föreligger.</a:t>
            </a:r>
          </a:p>
          <a:p>
            <a:r>
              <a:rPr lang="sv-SE" dirty="0"/>
              <a:t>Finns ett tillägg i 6§ LAV (som reglerar om det ska vara kommunalt ansvar eller inte) </a:t>
            </a:r>
          </a:p>
          <a:p>
            <a:endParaRPr lang="sv-SE" dirty="0"/>
          </a:p>
          <a:p>
            <a:endParaRPr lang="sv-SE" dirty="0"/>
          </a:p>
        </p:txBody>
      </p:sp>
    </p:spTree>
    <p:extLst>
      <p:ext uri="{BB962C8B-B14F-4D97-AF65-F5344CB8AC3E}">
        <p14:creationId xmlns:p14="http://schemas.microsoft.com/office/powerpoint/2010/main" val="377266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F11166-6865-B42A-C557-22F3F4069D55}"/>
              </a:ext>
            </a:extLst>
          </p:cNvPr>
          <p:cNvSpPr>
            <a:spLocks noGrp="1"/>
          </p:cNvSpPr>
          <p:nvPr>
            <p:ph type="title"/>
          </p:nvPr>
        </p:nvSpPr>
        <p:spPr/>
        <p:txBody>
          <a:bodyPr/>
          <a:lstStyle/>
          <a:p>
            <a:r>
              <a:rPr lang="sv-SE" dirty="0"/>
              <a:t>Nuläge</a:t>
            </a:r>
          </a:p>
        </p:txBody>
      </p:sp>
      <p:sp>
        <p:nvSpPr>
          <p:cNvPr id="3" name="Platshållare för innehåll 2">
            <a:extLst>
              <a:ext uri="{FF2B5EF4-FFF2-40B4-BE49-F238E27FC236}">
                <a16:creationId xmlns:a16="http://schemas.microsoft.com/office/drawing/2014/main" id="{333C34D6-26AE-6BC5-C118-C3583501D209}"/>
              </a:ext>
            </a:extLst>
          </p:cNvPr>
          <p:cNvSpPr>
            <a:spLocks noGrp="1"/>
          </p:cNvSpPr>
          <p:nvPr>
            <p:ph idx="1"/>
          </p:nvPr>
        </p:nvSpPr>
        <p:spPr/>
        <p:txBody>
          <a:bodyPr>
            <a:normAutofit fontScale="92500" lnSpcReduction="10000"/>
          </a:bodyPr>
          <a:lstStyle/>
          <a:p>
            <a:r>
              <a:rPr lang="sv-SE" dirty="0"/>
              <a:t>Antal tomtar som ingår i samfälligheten: 30 bebyggda, 6  obebyggda</a:t>
            </a:r>
          </a:p>
          <a:p>
            <a:r>
              <a:rPr lang="sv-SE" dirty="0"/>
              <a:t>Infiltrationsbäddar två styck</a:t>
            </a:r>
          </a:p>
          <a:p>
            <a:r>
              <a:rPr lang="sv-SE" dirty="0"/>
              <a:t>Miljörapport en gång/år</a:t>
            </a:r>
          </a:p>
          <a:p>
            <a:r>
              <a:rPr lang="sv-SE" dirty="0"/>
              <a:t>Inspektion av miljökontoret en gång/år</a:t>
            </a:r>
          </a:p>
          <a:p>
            <a:endParaRPr lang="sv-SE" dirty="0"/>
          </a:p>
          <a:p>
            <a:r>
              <a:rPr lang="sv-SE" dirty="0"/>
              <a:t>Egen brunn och dricksvattenrening</a:t>
            </a:r>
          </a:p>
          <a:p>
            <a:r>
              <a:rPr lang="sv-SE" dirty="0"/>
              <a:t>Egenkontroll dricksvatten</a:t>
            </a:r>
          </a:p>
          <a:p>
            <a:endParaRPr lang="sv-SE" dirty="0"/>
          </a:p>
          <a:p>
            <a:r>
              <a:rPr lang="sv-SE" dirty="0"/>
              <a:t>Drift/underhåll, två personer i samfälligheter som ser över anläggning status mm på regelbunden basis.</a:t>
            </a:r>
          </a:p>
          <a:p>
            <a:endParaRPr lang="sv-SE" dirty="0"/>
          </a:p>
        </p:txBody>
      </p:sp>
    </p:spTree>
    <p:extLst>
      <p:ext uri="{BB962C8B-B14F-4D97-AF65-F5344CB8AC3E}">
        <p14:creationId xmlns:p14="http://schemas.microsoft.com/office/powerpoint/2010/main" val="218505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370ABD-65DD-81CC-68F0-7BB99DE00C15}"/>
              </a:ext>
            </a:extLst>
          </p:cNvPr>
          <p:cNvSpPr>
            <a:spLocks noGrp="1"/>
          </p:cNvSpPr>
          <p:nvPr>
            <p:ph type="title"/>
          </p:nvPr>
        </p:nvSpPr>
        <p:spPr/>
        <p:txBody>
          <a:bodyPr/>
          <a:lstStyle/>
          <a:p>
            <a:r>
              <a:rPr lang="sv-SE" dirty="0"/>
              <a:t>Senaste inspektionen, sommarn 2024</a:t>
            </a:r>
          </a:p>
        </p:txBody>
      </p:sp>
      <p:sp>
        <p:nvSpPr>
          <p:cNvPr id="3" name="Platshållare för innehåll 2">
            <a:extLst>
              <a:ext uri="{FF2B5EF4-FFF2-40B4-BE49-F238E27FC236}">
                <a16:creationId xmlns:a16="http://schemas.microsoft.com/office/drawing/2014/main" id="{20FA3EF8-F10F-E6AB-F316-2A339EFB356E}"/>
              </a:ext>
            </a:extLst>
          </p:cNvPr>
          <p:cNvSpPr>
            <a:spLocks noGrp="1"/>
          </p:cNvSpPr>
          <p:nvPr>
            <p:ph idx="1"/>
          </p:nvPr>
        </p:nvSpPr>
        <p:spPr/>
        <p:txBody>
          <a:bodyPr>
            <a:normAutofit/>
          </a:bodyPr>
          <a:lstStyle/>
          <a:p>
            <a:pPr>
              <a:lnSpc>
                <a:spcPct val="107000"/>
              </a:lnSpc>
              <a:spcAft>
                <a:spcPts val="800"/>
              </a:spcAft>
            </a:pPr>
            <a:r>
              <a:rPr lang="sv-SE" sz="2400" dirty="0"/>
              <a:t>Återkoppling från miljöinspektör på kommunen</a:t>
            </a:r>
          </a:p>
          <a:p>
            <a:pPr lvl="1"/>
            <a:r>
              <a:rPr lang="sv-SE" dirty="0"/>
              <a:t>Uppföljning inspektionen 2023</a:t>
            </a:r>
          </a:p>
          <a:p>
            <a:pPr lvl="1"/>
            <a:r>
              <a:rPr lang="sv-SE" dirty="0"/>
              <a:t>Fosforprov (Godkänd)</a:t>
            </a:r>
          </a:p>
          <a:p>
            <a:pPr lvl="1"/>
            <a:r>
              <a:rPr lang="sv-SE" dirty="0"/>
              <a:t>Kontakta kommunens VA med avseende på framtiden utifrån möjlighet till ev. kommunalanslutning</a:t>
            </a:r>
          </a:p>
          <a:p>
            <a:pPr lvl="1"/>
            <a:endParaRPr lang="sv-SE" dirty="0"/>
          </a:p>
          <a:p>
            <a:pPr lvl="1"/>
            <a:endParaRPr lang="sv-SE" dirty="0"/>
          </a:p>
          <a:p>
            <a:pPr marL="0" indent="0">
              <a:buNone/>
            </a:pPr>
            <a:endParaRPr lang="sv-SE" dirty="0"/>
          </a:p>
        </p:txBody>
      </p:sp>
    </p:spTree>
    <p:extLst>
      <p:ext uri="{BB962C8B-B14F-4D97-AF65-F5344CB8AC3E}">
        <p14:creationId xmlns:p14="http://schemas.microsoft.com/office/powerpoint/2010/main" val="153181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7" name="Rectangle 105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63B47D2-21CE-83BB-AB80-3F6FF977DFEB}"/>
              </a:ext>
            </a:extLst>
          </p:cNvPr>
          <p:cNvSpPr>
            <a:spLocks noGrp="1"/>
          </p:cNvSpPr>
          <p:nvPr>
            <p:ph type="title"/>
          </p:nvPr>
        </p:nvSpPr>
        <p:spPr>
          <a:xfrm>
            <a:off x="838201" y="365125"/>
            <a:ext cx="5251316" cy="1807305"/>
          </a:xfrm>
        </p:spPr>
        <p:txBody>
          <a:bodyPr>
            <a:normAutofit/>
          </a:bodyPr>
          <a:lstStyle/>
          <a:p>
            <a:r>
              <a:rPr lang="sv-SE" dirty="0"/>
              <a:t>Alternativ</a:t>
            </a:r>
          </a:p>
        </p:txBody>
      </p:sp>
      <p:sp>
        <p:nvSpPr>
          <p:cNvPr id="3" name="Platshållare för innehåll 2">
            <a:extLst>
              <a:ext uri="{FF2B5EF4-FFF2-40B4-BE49-F238E27FC236}">
                <a16:creationId xmlns:a16="http://schemas.microsoft.com/office/drawing/2014/main" id="{B9BB7373-C270-8B1F-786A-182D521879E6}"/>
              </a:ext>
            </a:extLst>
          </p:cNvPr>
          <p:cNvSpPr>
            <a:spLocks noGrp="1"/>
          </p:cNvSpPr>
          <p:nvPr>
            <p:ph idx="1"/>
          </p:nvPr>
        </p:nvSpPr>
        <p:spPr>
          <a:xfrm>
            <a:off x="566057" y="2333297"/>
            <a:ext cx="5529943" cy="3843666"/>
          </a:xfrm>
        </p:spPr>
        <p:txBody>
          <a:bodyPr>
            <a:normAutofit/>
          </a:bodyPr>
          <a:lstStyle/>
          <a:p>
            <a:pPr marL="0" indent="0">
              <a:buNone/>
            </a:pPr>
            <a:r>
              <a:rPr lang="sv-SE" sz="2400" dirty="0"/>
              <a:t>I nuläget finns tre alternativ som kommer beskrivas lite kort</a:t>
            </a:r>
          </a:p>
          <a:p>
            <a:pPr marL="0" indent="0">
              <a:buNone/>
            </a:pPr>
            <a:endParaRPr lang="sv-SE" sz="2000" dirty="0"/>
          </a:p>
        </p:txBody>
      </p:sp>
      <p:pic>
        <p:nvPicPr>
          <p:cNvPr id="1028" name="Picture 4" descr="รูปภาพ&quot;Another Way&quot; – เลือกดูภาพถ่ายสต็อก เวกเตอร์ และวิดีโอ122 | Adobe ...">
            <a:extLst>
              <a:ext uri="{FF2B5EF4-FFF2-40B4-BE49-F238E27FC236}">
                <a16:creationId xmlns:a16="http://schemas.microsoft.com/office/drawing/2014/main" id="{C17BF495-DA50-0828-88AC-85BFF509B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39" r="20824"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59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176AE5-80A8-AC56-A097-E0324FC7BD49}"/>
              </a:ext>
            </a:extLst>
          </p:cNvPr>
          <p:cNvSpPr>
            <a:spLocks noGrp="1"/>
          </p:cNvSpPr>
          <p:nvPr>
            <p:ph type="title"/>
          </p:nvPr>
        </p:nvSpPr>
        <p:spPr/>
        <p:txBody>
          <a:bodyPr/>
          <a:lstStyle/>
          <a:p>
            <a:r>
              <a:rPr lang="sv-SE" dirty="0"/>
              <a:t>Alternativ kommunalt </a:t>
            </a:r>
            <a:r>
              <a:rPr lang="sv-SE" b="0" i="0" dirty="0">
                <a:solidFill>
                  <a:srgbClr val="000000"/>
                </a:solidFill>
                <a:effectLst/>
                <a:latin typeface="Times New Roman" panose="02020603050405020304" pitchFamily="18" charset="0"/>
              </a:rPr>
              <a:t>VA-verksamhetsområde</a:t>
            </a:r>
            <a:endParaRPr lang="sv-SE" dirty="0"/>
          </a:p>
        </p:txBody>
      </p:sp>
      <p:sp>
        <p:nvSpPr>
          <p:cNvPr id="3" name="Platshållare för innehåll 2">
            <a:extLst>
              <a:ext uri="{FF2B5EF4-FFF2-40B4-BE49-F238E27FC236}">
                <a16:creationId xmlns:a16="http://schemas.microsoft.com/office/drawing/2014/main" id="{81D9F1FC-9821-70FA-81B7-E0FF9A114F12}"/>
              </a:ext>
            </a:extLst>
          </p:cNvPr>
          <p:cNvSpPr>
            <a:spLocks noGrp="1"/>
          </p:cNvSpPr>
          <p:nvPr>
            <p:ph idx="1"/>
          </p:nvPr>
        </p:nvSpPr>
        <p:spPr/>
        <p:txBody>
          <a:bodyPr>
            <a:normAutofit fontScale="70000" lnSpcReduction="20000"/>
          </a:bodyPr>
          <a:lstStyle/>
          <a:p>
            <a:pPr>
              <a:lnSpc>
                <a:spcPct val="110000"/>
              </a:lnSpc>
            </a:pPr>
            <a:r>
              <a:rPr lang="sv-SE" sz="3000" dirty="0"/>
              <a:t>Skapande av ett kommunalt VA-verksamhetsområde (kommunen tar över </a:t>
            </a:r>
            <a:r>
              <a:rPr lang="sv-SE" sz="3000" dirty="0" err="1"/>
              <a:t>VA-systemet</a:t>
            </a:r>
            <a:r>
              <a:rPr lang="sv-SE" sz="3000" dirty="0"/>
              <a:t>).</a:t>
            </a:r>
          </a:p>
          <a:p>
            <a:pPr>
              <a:lnSpc>
                <a:spcPct val="110000"/>
              </a:lnSpc>
            </a:pPr>
            <a:r>
              <a:rPr lang="sv-SE" sz="3000" dirty="0"/>
              <a:t>Varje fastighet betalar för anslutning till det kommunala </a:t>
            </a:r>
            <a:r>
              <a:rPr lang="sv-SE" sz="3000" dirty="0" err="1"/>
              <a:t>VA-nätet</a:t>
            </a:r>
            <a:r>
              <a:rPr lang="sv-SE" sz="3000" dirty="0"/>
              <a:t> till detta tillkommer sedermera driftkostnader och taxa. Respektive behöver en egen vattenmätare.</a:t>
            </a:r>
          </a:p>
          <a:p>
            <a:pPr>
              <a:lnSpc>
                <a:spcPct val="110000"/>
              </a:lnSpc>
            </a:pPr>
            <a:r>
              <a:rPr lang="sv-SE" sz="3000" dirty="0"/>
              <a:t>Varje fastighet har sedan ett VA-abonnemang hos Örebro Kommun enligt den gällande aktuella taxan (obs taxa och driftkostnader revideras en gång/år av kommunfullmäktige).</a:t>
            </a:r>
          </a:p>
          <a:p>
            <a:pPr>
              <a:lnSpc>
                <a:spcPct val="110000"/>
              </a:lnSpc>
            </a:pPr>
            <a:r>
              <a:rPr lang="sv-SE" sz="3000" dirty="0"/>
              <a:t>Detta kräver att samfälligheten skickar in ett önskemål om att ingå i planen, efter beslut inom samfälligheten. (Gränsen är minst 30 bebyggda fastigheter).</a:t>
            </a:r>
          </a:p>
          <a:p>
            <a:pPr>
              <a:lnSpc>
                <a:spcPct val="110000"/>
              </a:lnSpc>
            </a:pPr>
            <a:r>
              <a:rPr lang="sv-SE" sz="3000" dirty="0"/>
              <a:t>Detta alternativ är endast aktuellt om kommunfullmäktige revidera planen 2027 och området kvalar in, nästa revidering efter det är 2031 osv!</a:t>
            </a:r>
          </a:p>
          <a:p>
            <a:pPr algn="l"/>
            <a:endParaRPr lang="sv-SE" dirty="0"/>
          </a:p>
        </p:txBody>
      </p:sp>
    </p:spTree>
    <p:extLst>
      <p:ext uri="{BB962C8B-B14F-4D97-AF65-F5344CB8AC3E}">
        <p14:creationId xmlns:p14="http://schemas.microsoft.com/office/powerpoint/2010/main" val="134211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EA6366-9D30-601D-B55A-28EC2332A713}"/>
              </a:ext>
            </a:extLst>
          </p:cNvPr>
          <p:cNvSpPr>
            <a:spLocks noGrp="1"/>
          </p:cNvSpPr>
          <p:nvPr>
            <p:ph type="title"/>
          </p:nvPr>
        </p:nvSpPr>
        <p:spPr/>
        <p:txBody>
          <a:bodyPr/>
          <a:lstStyle/>
          <a:p>
            <a:r>
              <a:rPr lang="sv-SE" dirty="0"/>
              <a:t>Återkoppling från miljöavdelningen</a:t>
            </a:r>
          </a:p>
        </p:txBody>
      </p:sp>
      <p:sp>
        <p:nvSpPr>
          <p:cNvPr id="3" name="Platshållare för innehåll 2">
            <a:extLst>
              <a:ext uri="{FF2B5EF4-FFF2-40B4-BE49-F238E27FC236}">
                <a16:creationId xmlns:a16="http://schemas.microsoft.com/office/drawing/2014/main" id="{81F99355-97F6-2FF8-E063-A8E644F4AE20}"/>
              </a:ext>
            </a:extLst>
          </p:cNvPr>
          <p:cNvSpPr>
            <a:spLocks noGrp="1"/>
          </p:cNvSpPr>
          <p:nvPr>
            <p:ph idx="1"/>
          </p:nvPr>
        </p:nvSpPr>
        <p:spPr/>
        <p:txBody>
          <a:bodyPr>
            <a:normAutofit/>
          </a:bodyPr>
          <a:lstStyle/>
          <a:p>
            <a:pPr lvl="1">
              <a:lnSpc>
                <a:spcPct val="100000"/>
              </a:lnSpc>
              <a:spcAft>
                <a:spcPts val="800"/>
              </a:spcAft>
            </a:pPr>
            <a:r>
              <a:rPr lang="sv-SE" sz="2100" dirty="0"/>
              <a:t>Avseende frågan om vilka investeringar som behövs för att invänta kommunalt Va- verksamhetsområde så är återkopplingen att samfälligheten skall kunna visa på en plan med tillräckliga åtgärder för att kunna garantera bäddarnas livslängd tills dess att det kan bli aktuellt med kommunalt VA-verksamhetsområde.  </a:t>
            </a:r>
            <a:br>
              <a:rPr lang="sv-SE" sz="2100" dirty="0"/>
            </a:br>
            <a:r>
              <a:rPr lang="sv-SE" sz="2100" dirty="0"/>
              <a:t>(Miljöavdelningen kommer inte att specificera aktiviteter).</a:t>
            </a:r>
            <a:br>
              <a:rPr lang="sv-SE" sz="2100" dirty="0"/>
            </a:br>
            <a:endParaRPr lang="sv-SE" sz="2100" dirty="0"/>
          </a:p>
          <a:p>
            <a:pPr lvl="1">
              <a:lnSpc>
                <a:spcPct val="100000"/>
              </a:lnSpc>
              <a:spcAft>
                <a:spcPts val="800"/>
              </a:spcAft>
            </a:pPr>
            <a:r>
              <a:rPr lang="sv-SE" sz="2100" dirty="0"/>
              <a:t>Eftersom det inte kom något vatten från utloppsrören vid besöket i somras så är slutsatsen att spillvattnet tar andra vägar och att bäddarna inte har fungerande infiltration.</a:t>
            </a:r>
            <a:br>
              <a:rPr lang="sv-SE" sz="2100" dirty="0"/>
            </a:br>
            <a:r>
              <a:rPr lang="sv-SE" sz="2100" dirty="0"/>
              <a:t>Det formella beslutet att döma ut bäddarna är ännu inte fattat, men är det troligaste scenariot och då med en åtgärdstid på 5 år.</a:t>
            </a:r>
            <a:br>
              <a:rPr lang="sv-SE" sz="2100" dirty="0"/>
            </a:br>
            <a:r>
              <a:rPr lang="sv-SE" sz="2100" dirty="0"/>
              <a:t>Prel. så är tanken att överklaga om det blir beslutet</a:t>
            </a:r>
          </a:p>
          <a:p>
            <a:pPr lvl="1">
              <a:lnSpc>
                <a:spcPct val="100000"/>
              </a:lnSpc>
              <a:spcAft>
                <a:spcPts val="800"/>
              </a:spcAft>
            </a:pPr>
            <a:endParaRPr lang="sv-SE" sz="2100" i="1" dirty="0">
              <a:highlight>
                <a:srgbClr val="FFFF00"/>
              </a:highlight>
            </a:endParaRPr>
          </a:p>
        </p:txBody>
      </p:sp>
    </p:spTree>
    <p:extLst>
      <p:ext uri="{BB962C8B-B14F-4D97-AF65-F5344CB8AC3E}">
        <p14:creationId xmlns:p14="http://schemas.microsoft.com/office/powerpoint/2010/main" val="16528119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339</TotalTime>
  <Words>998</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Times New Roman</vt:lpstr>
      <vt:lpstr>Office-tema</vt:lpstr>
      <vt:lpstr>VA </vt:lpstr>
      <vt:lpstr>Syfte</vt:lpstr>
      <vt:lpstr>Begrepp</vt:lpstr>
      <vt:lpstr>Aktuell lagstiftning</vt:lpstr>
      <vt:lpstr>Nuläge</vt:lpstr>
      <vt:lpstr>Senaste inspektionen, sommarn 2024</vt:lpstr>
      <vt:lpstr>Alternativ</vt:lpstr>
      <vt:lpstr>Alternativ kommunalt VA-verksamhetsområde</vt:lpstr>
      <vt:lpstr>Återkoppling från miljöavdelningen</vt:lpstr>
      <vt:lpstr>Alternativ anslutning av gemensamhetsanläggning till kommunens VA nät</vt:lpstr>
      <vt:lpstr>Alternativ minireningsverk</vt:lpstr>
      <vt:lpstr>Kan jag som fastighetsägare välja bort detta?</vt:lpstr>
      <vt:lpstr>Vägen framåt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dc:title>
  <dc:creator>Tina Dam</dc:creator>
  <cp:lastModifiedBy>Svensson Magnus MT-S</cp:lastModifiedBy>
  <cp:revision>3</cp:revision>
  <dcterms:created xsi:type="dcterms:W3CDTF">2024-12-28T21:47:52Z</dcterms:created>
  <dcterms:modified xsi:type="dcterms:W3CDTF">2025-01-13T08:39:56Z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615ef3-aa90-4fa2-9d66-c4f70f9fc413_Enabled">
    <vt:lpwstr>true</vt:lpwstr>
  </property>
  <property fmtid="{D5CDD505-2E9C-101B-9397-08002B2CF9AE}" pid="3" name="MSIP_Label_af615ef3-aa90-4fa2-9d66-c4f70f9fc413_SetDate">
    <vt:lpwstr>2025-01-13T08:29:53Z</vt:lpwstr>
  </property>
  <property fmtid="{D5CDD505-2E9C-101B-9397-08002B2CF9AE}" pid="4" name="MSIP_Label_af615ef3-aa90-4fa2-9d66-c4f70f9fc413_Method">
    <vt:lpwstr>Standard</vt:lpwstr>
  </property>
  <property fmtid="{D5CDD505-2E9C-101B-9397-08002B2CF9AE}" pid="5" name="MSIP_Label_af615ef3-aa90-4fa2-9d66-c4f70f9fc413_Name">
    <vt:lpwstr>Confidential</vt:lpwstr>
  </property>
  <property fmtid="{D5CDD505-2E9C-101B-9397-08002B2CF9AE}" pid="6" name="MSIP_Label_af615ef3-aa90-4fa2-9d66-c4f70f9fc413_SiteId">
    <vt:lpwstr>fb4c0aee-6cd2-482f-a1a5-717e7c02496b</vt:lpwstr>
  </property>
  <property fmtid="{D5CDD505-2E9C-101B-9397-08002B2CF9AE}" pid="7" name="MSIP_Label_af615ef3-aa90-4fa2-9d66-c4f70f9fc413_ActionId">
    <vt:lpwstr>bbabb3ff-86b1-4353-9855-4cba7b849cb9</vt:lpwstr>
  </property>
  <property fmtid="{D5CDD505-2E9C-101B-9397-08002B2CF9AE}" pid="8" name="MSIP_Label_af615ef3-aa90-4fa2-9d66-c4f70f9fc413_ContentBits">
    <vt:lpwstr>0</vt:lpwstr>
  </property>
</Properties>
</file>